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87" r:id="rId2"/>
    <p:sldId id="358" r:id="rId3"/>
    <p:sldId id="1235" r:id="rId4"/>
    <p:sldId id="1236" r:id="rId5"/>
    <p:sldId id="1237" r:id="rId6"/>
    <p:sldId id="1241" r:id="rId7"/>
    <p:sldId id="1238" r:id="rId8"/>
    <p:sldId id="1239" r:id="rId9"/>
    <p:sldId id="1240" r:id="rId10"/>
    <p:sldId id="1242" r:id="rId11"/>
    <p:sldId id="1140" r:id="rId12"/>
    <p:sldId id="1228" r:id="rId13"/>
    <p:sldId id="381" r:id="rId14"/>
    <p:sldId id="382" r:id="rId15"/>
    <p:sldId id="379" r:id="rId16"/>
    <p:sldId id="1222" r:id="rId17"/>
    <p:sldId id="1118" r:id="rId18"/>
    <p:sldId id="331" r:id="rId19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358"/>
            <p14:sldId id="1235"/>
            <p14:sldId id="1236"/>
            <p14:sldId id="1237"/>
            <p14:sldId id="1241"/>
            <p14:sldId id="1238"/>
            <p14:sldId id="1239"/>
            <p14:sldId id="1240"/>
            <p14:sldId id="1242"/>
            <p14:sldId id="1140"/>
            <p14:sldId id="1228"/>
            <p14:sldId id="381"/>
            <p14:sldId id="382"/>
            <p14:sldId id="379"/>
            <p14:sldId id="1222"/>
            <p14:sldId id="1118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8D237"/>
    <a:srgbClr val="00EDB5"/>
    <a:srgbClr val="F3622C"/>
    <a:srgbClr val="20D3FF"/>
    <a:srgbClr val="7F007D"/>
    <a:srgbClr val="004050"/>
    <a:srgbClr val="FF004C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575EE-46A7-4442-9024-9AD0148B04CA}" v="1" dt="2024-10-02T12:08:28.8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2" autoAdjust="0"/>
    <p:restoredTop sz="79540" autoAdjust="0"/>
  </p:normalViewPr>
  <p:slideViewPr>
    <p:cSldViewPr snapToGrid="0" snapToObjects="1" showGuides="1">
      <p:cViewPr varScale="1">
        <p:scale>
          <a:sx n="84" d="100"/>
          <a:sy n="84" d="100"/>
        </p:scale>
        <p:origin x="130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Fishpool" userId="b7923bd0fa9cf83f" providerId="LiveId" clId="{77D575EE-46A7-4442-9024-9AD0148B04CA}"/>
    <pc:docChg chg="undo custSel modSld">
      <pc:chgData name="Mark Fishpool" userId="b7923bd0fa9cf83f" providerId="LiveId" clId="{77D575EE-46A7-4442-9024-9AD0148B04CA}" dt="2024-10-02T13:26:33.807" v="2475" actId="478"/>
      <pc:docMkLst>
        <pc:docMk/>
      </pc:docMkLst>
      <pc:sldChg chg="modSp mod">
        <pc:chgData name="Mark Fishpool" userId="b7923bd0fa9cf83f" providerId="LiveId" clId="{77D575EE-46A7-4442-9024-9AD0148B04CA}" dt="2024-10-02T13:24:11.569" v="2467" actId="20577"/>
        <pc:sldMkLst>
          <pc:docMk/>
          <pc:sldMk cId="3590885054" sldId="381"/>
        </pc:sldMkLst>
        <pc:spChg chg="mod">
          <ac:chgData name="Mark Fishpool" userId="b7923bd0fa9cf83f" providerId="LiveId" clId="{77D575EE-46A7-4442-9024-9AD0148B04CA}" dt="2024-10-02T13:24:11.569" v="2467" actId="20577"/>
          <ac:spMkLst>
            <pc:docMk/>
            <pc:sldMk cId="3590885054" sldId="381"/>
            <ac:spMk id="3" creationId="{60C0AF58-AE67-49F5-BAD7-F6278F3BEFC9}"/>
          </ac:spMkLst>
        </pc:spChg>
      </pc:sldChg>
      <pc:sldChg chg="addSp delSp modSp mod">
        <pc:chgData name="Mark Fishpool" userId="b7923bd0fa9cf83f" providerId="LiveId" clId="{77D575EE-46A7-4442-9024-9AD0148B04CA}" dt="2024-10-02T13:26:33.807" v="2475" actId="478"/>
        <pc:sldMkLst>
          <pc:docMk/>
          <pc:sldMk cId="4142686517" sldId="1222"/>
        </pc:sldMkLst>
        <pc:spChg chg="add del mod">
          <ac:chgData name="Mark Fishpool" userId="b7923bd0fa9cf83f" providerId="LiveId" clId="{77D575EE-46A7-4442-9024-9AD0148B04CA}" dt="2024-10-02T13:26:33.807" v="2475" actId="478"/>
          <ac:spMkLst>
            <pc:docMk/>
            <pc:sldMk cId="4142686517" sldId="1222"/>
            <ac:spMk id="5" creationId="{B94A913B-9B20-734C-FD10-F57887CD1F1A}"/>
          </ac:spMkLst>
        </pc:spChg>
      </pc:sldChg>
      <pc:sldChg chg="modNotesTx">
        <pc:chgData name="Mark Fishpool" userId="b7923bd0fa9cf83f" providerId="LiveId" clId="{77D575EE-46A7-4442-9024-9AD0148B04CA}" dt="2024-10-02T13:12:42.593" v="1964" actId="20577"/>
        <pc:sldMkLst>
          <pc:docMk/>
          <pc:sldMk cId="287738766" sldId="1235"/>
        </pc:sldMkLst>
      </pc:sldChg>
      <pc:sldChg chg="modNotesTx">
        <pc:chgData name="Mark Fishpool" userId="b7923bd0fa9cf83f" providerId="LiveId" clId="{77D575EE-46A7-4442-9024-9AD0148B04CA}" dt="2024-10-02T13:02:50.907" v="1948" actId="20577"/>
        <pc:sldMkLst>
          <pc:docMk/>
          <pc:sldMk cId="2001976292" sldId="1238"/>
        </pc:sldMkLst>
      </pc:sldChg>
      <pc:sldChg chg="modSp mod modNotesTx">
        <pc:chgData name="Mark Fishpool" userId="b7923bd0fa9cf83f" providerId="LiveId" clId="{77D575EE-46A7-4442-9024-9AD0148B04CA}" dt="2024-10-02T12:45:25.886" v="1239" actId="20577"/>
        <pc:sldMkLst>
          <pc:docMk/>
          <pc:sldMk cId="3366615898" sldId="1239"/>
        </pc:sldMkLst>
        <pc:spChg chg="mod">
          <ac:chgData name="Mark Fishpool" userId="b7923bd0fa9cf83f" providerId="LiveId" clId="{77D575EE-46A7-4442-9024-9AD0148B04CA}" dt="2024-10-02T12:44:57.792" v="1178" actId="20577"/>
          <ac:spMkLst>
            <pc:docMk/>
            <pc:sldMk cId="3366615898" sldId="1239"/>
            <ac:spMk id="3" creationId="{224C2D20-3A79-0176-F4B0-CD4C97ABD8D0}"/>
          </ac:spMkLst>
        </pc:spChg>
      </pc:sldChg>
      <pc:sldChg chg="modSp mod modNotesTx">
        <pc:chgData name="Mark Fishpool" userId="b7923bd0fa9cf83f" providerId="LiveId" clId="{77D575EE-46A7-4442-9024-9AD0148B04CA}" dt="2024-10-02T12:12:15.666" v="1111" actId="5793"/>
        <pc:sldMkLst>
          <pc:docMk/>
          <pc:sldMk cId="4248132484" sldId="1240"/>
        </pc:sldMkLst>
        <pc:spChg chg="mod">
          <ac:chgData name="Mark Fishpool" userId="b7923bd0fa9cf83f" providerId="LiveId" clId="{77D575EE-46A7-4442-9024-9AD0148B04CA}" dt="2024-10-02T12:10:02.211" v="886" actId="20577"/>
          <ac:spMkLst>
            <pc:docMk/>
            <pc:sldMk cId="4248132484" sldId="1240"/>
            <ac:spMk id="3" creationId="{6A6D693B-649F-09EF-454D-273DB3AAD857}"/>
          </ac:spMkLst>
        </pc:spChg>
      </pc:sldChg>
      <pc:sldChg chg="modNotesTx">
        <pc:chgData name="Mark Fishpool" userId="b7923bd0fa9cf83f" providerId="LiveId" clId="{77D575EE-46A7-4442-9024-9AD0148B04CA}" dt="2024-10-02T11:05:52.102" v="129" actId="113"/>
        <pc:sldMkLst>
          <pc:docMk/>
          <pc:sldMk cId="3928734254" sldId="1241"/>
        </pc:sldMkLst>
      </pc:sldChg>
      <pc:sldChg chg="modSp mod modNotesTx">
        <pc:chgData name="Mark Fishpool" userId="b7923bd0fa9cf83f" providerId="LiveId" clId="{77D575EE-46A7-4442-9024-9AD0148B04CA}" dt="2024-10-02T13:21:08.201" v="2365" actId="20577"/>
        <pc:sldMkLst>
          <pc:docMk/>
          <pc:sldMk cId="3208768286" sldId="1242"/>
        </pc:sldMkLst>
        <pc:spChg chg="mod">
          <ac:chgData name="Mark Fishpool" userId="b7923bd0fa9cf83f" providerId="LiveId" clId="{77D575EE-46A7-4442-9024-9AD0148B04CA}" dt="2024-10-02T13:21:08.201" v="2365" actId="20577"/>
          <ac:spMkLst>
            <pc:docMk/>
            <pc:sldMk cId="3208768286" sldId="1242"/>
            <ac:spMk id="3" creationId="{73DA5D2D-AEE0-08F9-59A4-69569C9F4B4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17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17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9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In more detail:</a:t>
            </a:r>
          </a:p>
          <a:p>
            <a:endParaRPr lang="en-GB" b="1" dirty="0"/>
          </a:p>
          <a:p>
            <a:r>
              <a:rPr lang="en-GB" b="1" dirty="0"/>
              <a:t>Namespace alias example:</a:t>
            </a:r>
          </a:p>
          <a:p>
            <a:endParaRPr lang="en-GB" b="1" dirty="0"/>
          </a:p>
          <a:p>
            <a:r>
              <a:rPr lang="en-US" b="0" dirty="0"/>
              <a:t>namespace </a:t>
            </a:r>
            <a:r>
              <a:rPr lang="en-US" b="0" dirty="0" err="1"/>
              <a:t>LongNamespaceName</a:t>
            </a:r>
            <a:r>
              <a:rPr lang="en-US" b="0" dirty="0"/>
              <a:t> {</a:t>
            </a:r>
          </a:p>
          <a:p>
            <a:r>
              <a:rPr lang="en-US" b="0" dirty="0"/>
              <a:t>    void </a:t>
            </a:r>
            <a:r>
              <a:rPr lang="en-US" b="0" dirty="0" err="1"/>
              <a:t>func</a:t>
            </a:r>
            <a:r>
              <a:rPr lang="en-US" b="0" dirty="0"/>
              <a:t>() {}</a:t>
            </a:r>
          </a:p>
          <a:p>
            <a:r>
              <a:rPr lang="en-US" b="0" dirty="0"/>
              <a:t>}</a:t>
            </a:r>
          </a:p>
          <a:p>
            <a:endParaRPr lang="en-US" b="0" dirty="0"/>
          </a:p>
          <a:p>
            <a:r>
              <a:rPr lang="en-US" b="0" dirty="0"/>
              <a:t>// Create an alias to shorten the namespace</a:t>
            </a:r>
          </a:p>
          <a:p>
            <a:r>
              <a:rPr lang="en-US" b="0" dirty="0"/>
              <a:t>namespace LNN = </a:t>
            </a:r>
            <a:r>
              <a:rPr lang="en-US" b="0" dirty="0" err="1"/>
              <a:t>LongNamespaceName</a:t>
            </a:r>
            <a:r>
              <a:rPr lang="en-US" b="0" dirty="0"/>
              <a:t>;</a:t>
            </a:r>
          </a:p>
          <a:p>
            <a:endParaRPr lang="en-US" b="0" dirty="0"/>
          </a:p>
          <a:p>
            <a:r>
              <a:rPr lang="en-US" b="0" dirty="0"/>
              <a:t>int main() {</a:t>
            </a:r>
          </a:p>
          <a:p>
            <a:r>
              <a:rPr lang="en-US" b="0" dirty="0"/>
              <a:t>    LNN::</a:t>
            </a:r>
            <a:r>
              <a:rPr lang="en-US" b="0" dirty="0" err="1"/>
              <a:t>func</a:t>
            </a:r>
            <a:r>
              <a:rPr lang="en-US" b="0" dirty="0"/>
              <a:t>();  // Use the alias to call the function</a:t>
            </a:r>
          </a:p>
          <a:p>
            <a:r>
              <a:rPr lang="en-US" b="0" dirty="0"/>
              <a:t>    return 0;</a:t>
            </a:r>
          </a:p>
          <a:p>
            <a:r>
              <a:rPr lang="en-US" b="0" dirty="0"/>
              <a:t>}</a:t>
            </a:r>
          </a:p>
          <a:p>
            <a:endParaRPr lang="en-GB" b="1" dirty="0"/>
          </a:p>
          <a:p>
            <a:r>
              <a:rPr lang="en-GB" b="1" dirty="0"/>
              <a:t>Nested namespaces example:</a:t>
            </a:r>
          </a:p>
          <a:p>
            <a:endParaRPr lang="en-GB" b="1" dirty="0"/>
          </a:p>
          <a:p>
            <a:r>
              <a:rPr lang="en-GB" b="0" dirty="0"/>
              <a:t>// old-school…</a:t>
            </a:r>
          </a:p>
          <a:p>
            <a:r>
              <a:rPr lang="en-GB" b="0" dirty="0"/>
              <a:t>namespace Outer {</a:t>
            </a:r>
          </a:p>
          <a:p>
            <a:r>
              <a:rPr lang="en-GB" b="0" dirty="0"/>
              <a:t>    namespace Inner {</a:t>
            </a:r>
          </a:p>
          <a:p>
            <a:r>
              <a:rPr lang="en-GB" b="0" dirty="0"/>
              <a:t>        void </a:t>
            </a:r>
            <a:r>
              <a:rPr lang="en-GB" b="0" dirty="0" err="1"/>
              <a:t>myFunc</a:t>
            </a:r>
            <a:r>
              <a:rPr lang="en-GB" b="0" dirty="0"/>
              <a:t>() {}</a:t>
            </a:r>
          </a:p>
          <a:p>
            <a:r>
              <a:rPr lang="en-GB" b="0" dirty="0"/>
              <a:t>    }</a:t>
            </a:r>
          </a:p>
          <a:p>
            <a:r>
              <a:rPr lang="en-GB" b="0" dirty="0"/>
              <a:t>}</a:t>
            </a:r>
          </a:p>
          <a:p>
            <a:endParaRPr lang="en-GB" b="0" dirty="0"/>
          </a:p>
          <a:p>
            <a:r>
              <a:rPr lang="en-GB" b="0" dirty="0"/>
              <a:t>// C++17 style nested namespace declaration</a:t>
            </a:r>
          </a:p>
          <a:p>
            <a:r>
              <a:rPr lang="en-GB" b="0" dirty="0"/>
              <a:t>namespace Outer::Inner {</a:t>
            </a:r>
          </a:p>
          <a:p>
            <a:r>
              <a:rPr lang="en-GB" b="0" dirty="0"/>
              <a:t>    void </a:t>
            </a:r>
            <a:r>
              <a:rPr lang="en-GB" b="0" dirty="0" err="1"/>
              <a:t>anotherFunc</a:t>
            </a:r>
            <a:r>
              <a:rPr lang="en-GB" b="0" dirty="0"/>
              <a:t>() {}</a:t>
            </a:r>
          </a:p>
          <a:p>
            <a:r>
              <a:rPr lang="en-GB" b="0" dirty="0"/>
              <a:t>}</a:t>
            </a:r>
          </a:p>
          <a:p>
            <a:endParaRPr lang="en-GB" b="0" dirty="0"/>
          </a:p>
          <a:p>
            <a:r>
              <a:rPr lang="en-GB" b="0" dirty="0"/>
              <a:t>int main() {</a:t>
            </a:r>
          </a:p>
          <a:p>
            <a:r>
              <a:rPr lang="en-GB" b="0" dirty="0"/>
              <a:t>    Outer::Inner::</a:t>
            </a:r>
            <a:r>
              <a:rPr lang="en-GB" b="0" dirty="0" err="1"/>
              <a:t>myFunc</a:t>
            </a:r>
            <a:r>
              <a:rPr lang="en-GB" b="0" dirty="0"/>
              <a:t>();           // Call function from nested namespace</a:t>
            </a:r>
          </a:p>
          <a:p>
            <a:r>
              <a:rPr lang="en-GB" b="0" dirty="0"/>
              <a:t>    Outer::Inner::</a:t>
            </a:r>
            <a:r>
              <a:rPr lang="en-GB" b="0" dirty="0" err="1"/>
              <a:t>anotherFunc</a:t>
            </a:r>
            <a:r>
              <a:rPr lang="en-GB" b="0" dirty="0"/>
              <a:t>();    // C++17 nested namespace syntax</a:t>
            </a:r>
          </a:p>
          <a:p>
            <a:r>
              <a:rPr lang="en-GB" b="0" dirty="0"/>
              <a:t>    return 0;</a:t>
            </a:r>
          </a:p>
          <a:p>
            <a:r>
              <a:rPr lang="en-GB" b="0" dirty="0"/>
              <a:t>}</a:t>
            </a:r>
          </a:p>
          <a:p>
            <a:endParaRPr lang="en-GB" b="1" dirty="0"/>
          </a:p>
          <a:p>
            <a:r>
              <a:rPr lang="en-GB" b="0" dirty="0"/>
              <a:t>And finally…</a:t>
            </a:r>
          </a:p>
          <a:p>
            <a:endParaRPr lang="en-GB" b="1" dirty="0"/>
          </a:p>
          <a:p>
            <a:r>
              <a:rPr lang="en-GB" b="0" dirty="0"/>
              <a:t>Inline variables and namespace scope:</a:t>
            </a:r>
          </a:p>
          <a:p>
            <a:endParaRPr lang="en-GB" b="0" dirty="0"/>
          </a:p>
          <a:p>
            <a:r>
              <a:rPr lang="en-GB" b="0" dirty="0"/>
              <a:t>// C++17 introduces…</a:t>
            </a:r>
          </a:p>
          <a:p>
            <a:r>
              <a:rPr lang="en-GB" b="0" dirty="0"/>
              <a:t>namespace </a:t>
            </a:r>
            <a:r>
              <a:rPr lang="en-GB" b="0" dirty="0" err="1"/>
              <a:t>MyNamespace</a:t>
            </a:r>
            <a:r>
              <a:rPr lang="en-GB" b="0" dirty="0"/>
              <a:t> {</a:t>
            </a:r>
          </a:p>
          <a:p>
            <a:r>
              <a:rPr lang="en-GB" b="0" dirty="0"/>
              <a:t>    inline int </a:t>
            </a:r>
            <a:r>
              <a:rPr lang="en-GB" b="0" dirty="0" err="1"/>
              <a:t>myVar</a:t>
            </a:r>
            <a:r>
              <a:rPr lang="en-GB" b="0" dirty="0"/>
              <a:t> = 42;  // Inline variable at namespace scope</a:t>
            </a:r>
          </a:p>
          <a:p>
            <a:r>
              <a:rPr lang="en-GB" b="0" dirty="0"/>
              <a:t>}</a:t>
            </a:r>
          </a:p>
          <a:p>
            <a:endParaRPr lang="en-GB" b="0" dirty="0"/>
          </a:p>
          <a:p>
            <a:r>
              <a:rPr lang="en-GB" b="0" dirty="0"/>
              <a:t>int main() {</a:t>
            </a:r>
          </a:p>
          <a:p>
            <a:r>
              <a:rPr lang="en-GB" b="0" dirty="0"/>
              <a:t>    int x = </a:t>
            </a:r>
            <a:r>
              <a:rPr lang="en-GB" b="0" dirty="0" err="1"/>
              <a:t>MyNamespace</a:t>
            </a:r>
            <a:r>
              <a:rPr lang="en-GB" b="0" dirty="0"/>
              <a:t>::</a:t>
            </a:r>
            <a:r>
              <a:rPr lang="en-GB" b="0" dirty="0" err="1"/>
              <a:t>myVar</a:t>
            </a:r>
            <a:r>
              <a:rPr lang="en-GB" b="0" dirty="0"/>
              <a:t>;  // Access inline variable</a:t>
            </a:r>
          </a:p>
          <a:p>
            <a:r>
              <a:rPr lang="en-GB" b="0" dirty="0"/>
              <a:t>    return 0;</a:t>
            </a:r>
          </a:p>
          <a:p>
            <a:r>
              <a:rPr lang="en-GB" b="0" dirty="0"/>
              <a:t>}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Further reading:</a:t>
            </a:r>
          </a:p>
          <a:p>
            <a:endParaRPr lang="en-GB" dirty="0"/>
          </a:p>
          <a:p>
            <a:r>
              <a:rPr lang="en-GB" dirty="0"/>
              <a:t>https://en.cppreference.com/w/cpp/language/namespace</a:t>
            </a:r>
          </a:p>
          <a:p>
            <a:r>
              <a:rPr lang="en-GB" dirty="0"/>
              <a:t>https://en.cppreference.com/w/cpp/language/namespace_alias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153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using Namespaces from a coding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7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Namespaces – from a reverse engineering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180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30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2636838" y="619125"/>
            <a:ext cx="10404476" cy="58531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25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676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Contrary to some strongly-held beliefs, </a:t>
            </a:r>
            <a:r>
              <a:rPr lang="en-US" b="0" dirty="0"/>
              <a:t>C++ files do not automatically create a namespace. </a:t>
            </a:r>
          </a:p>
          <a:p>
            <a:endParaRPr lang="en-US" b="0" dirty="0"/>
          </a:p>
          <a:p>
            <a:r>
              <a:rPr lang="en-US" dirty="0"/>
              <a:t>In C++, each separate source file is part of a program's </a:t>
            </a:r>
            <a:r>
              <a:rPr lang="en-US" b="1" dirty="0"/>
              <a:t>global namespace</a:t>
            </a:r>
            <a:r>
              <a:rPr lang="en-US" dirty="0"/>
              <a:t> </a:t>
            </a:r>
            <a:r>
              <a:rPr lang="en-US" i="1" dirty="0"/>
              <a:t>unless</a:t>
            </a:r>
            <a:r>
              <a:rPr lang="en-US" dirty="0"/>
              <a:t> you explicitly define a namespace. </a:t>
            </a:r>
          </a:p>
          <a:p>
            <a:endParaRPr lang="en-US" dirty="0"/>
          </a:p>
          <a:p>
            <a:r>
              <a:rPr lang="en-US" dirty="0"/>
              <a:t>This effectively means that any global functions, classes, variables or other declarations that are not inside a user-defined namespace are placed in the </a:t>
            </a:r>
            <a:r>
              <a:rPr lang="en-US" b="1" dirty="0"/>
              <a:t>global namespace</a:t>
            </a:r>
            <a:r>
              <a:rPr lang="en-US" dirty="0"/>
              <a:t> by default.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587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00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ADL is </a:t>
            </a: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Argument Dependent Lookup.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6796E6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Koenig Lookup, named after Andrew Koenig, is another term for Argument-Dependent Lookup (ADL); they’re often use interchangeably – although he’s not its inventor, he is often credited for popularizing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Koenig, is a former AT&amp;T and Bell Labs researcher and programmer and wrote an influential text called “C Traps and Pitfalls”.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ADL is particularly useful when dealing with operator overloading and generic programming.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 this example, the overload of operator “&lt;&lt;“ that works for the string class is in the std namespace, so ADL is responsible for making this code compile.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651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might have expected to need to code:</a:t>
            </a:r>
          </a:p>
          <a:p>
            <a:endParaRPr lang="en-GB" dirty="0"/>
          </a:p>
          <a:p>
            <a:r>
              <a:rPr lang="en-GB" dirty="0" err="1"/>
              <a:t>newspace</a:t>
            </a:r>
            <a:r>
              <a:rPr lang="en-GB" dirty="0"/>
              <a:t>::</a:t>
            </a:r>
            <a:r>
              <a:rPr lang="en-GB" dirty="0" err="1"/>
              <a:t>myFunc</a:t>
            </a:r>
            <a:r>
              <a:rPr lang="en-GB" dirty="0"/>
              <a:t>(</a:t>
            </a:r>
            <a:r>
              <a:rPr lang="en-GB" dirty="0" err="1"/>
              <a:t>obj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But, again, it’s not necessary, thanks to ADL</a:t>
            </a:r>
            <a:br>
              <a:rPr lang="en-GB" dirty="0"/>
            </a:br>
            <a:endParaRPr lang="en-GB" dirty="0"/>
          </a:p>
          <a:p>
            <a:r>
              <a:rPr lang="en-GB" dirty="0"/>
              <a:t>How this works…</a:t>
            </a:r>
          </a:p>
          <a:p>
            <a:endParaRPr lang="en-GB" dirty="0"/>
          </a:p>
          <a:p>
            <a:endParaRPr lang="en-US" dirty="0"/>
          </a:p>
          <a:p>
            <a:r>
              <a:rPr lang="en-US" dirty="0"/>
              <a:t>The type of the argument passed to </a:t>
            </a:r>
            <a:r>
              <a:rPr lang="en-US" dirty="0" err="1"/>
              <a:t>myFunc</a:t>
            </a:r>
            <a:r>
              <a:rPr lang="en-US" dirty="0"/>
              <a:t> is </a:t>
            </a:r>
            <a:r>
              <a:rPr lang="en-US" dirty="0" err="1"/>
              <a:t>newspace</a:t>
            </a:r>
            <a:r>
              <a:rPr lang="en-US" dirty="0"/>
              <a:t>::</a:t>
            </a:r>
            <a:r>
              <a:rPr lang="en-US" dirty="0" err="1"/>
              <a:t>MyData</a:t>
            </a:r>
            <a:r>
              <a:rPr lang="en-US" dirty="0"/>
              <a:t>, which is defined within the </a:t>
            </a:r>
            <a:r>
              <a:rPr lang="en-US" dirty="0" err="1"/>
              <a:t>newspace</a:t>
            </a:r>
            <a:r>
              <a:rPr lang="en-US" dirty="0"/>
              <a:t> namespace.</a:t>
            </a:r>
          </a:p>
          <a:p>
            <a:endParaRPr lang="en-US" b="1" dirty="0"/>
          </a:p>
          <a:p>
            <a:r>
              <a:rPr lang="en-US" b="1" dirty="0"/>
              <a:t>At this point, ADL</a:t>
            </a:r>
            <a:r>
              <a:rPr lang="en-US" dirty="0"/>
              <a:t> can “kicks in”</a:t>
            </a:r>
          </a:p>
          <a:p>
            <a:endParaRPr lang="en-US" dirty="0"/>
          </a:p>
          <a:p>
            <a:r>
              <a:rPr lang="en-US" dirty="0"/>
              <a:t>Since the </a:t>
            </a:r>
            <a:r>
              <a:rPr lang="en-US" b="1" dirty="0"/>
              <a:t>argument obj is of type </a:t>
            </a:r>
            <a:r>
              <a:rPr lang="en-US" b="1" dirty="0" err="1"/>
              <a:t>newspace</a:t>
            </a:r>
            <a:r>
              <a:rPr lang="en-US" b="1" dirty="0"/>
              <a:t>::</a:t>
            </a:r>
            <a:r>
              <a:rPr lang="en-US" b="1" dirty="0" err="1"/>
              <a:t>MyData</a:t>
            </a:r>
            <a:r>
              <a:rPr lang="en-US" dirty="0"/>
              <a:t>, the compiler automatically looks for functions associated with the “</a:t>
            </a:r>
            <a:r>
              <a:rPr lang="en-US" dirty="0" err="1"/>
              <a:t>newspace</a:t>
            </a:r>
            <a:r>
              <a:rPr lang="en-US" dirty="0"/>
              <a:t>” namespace whilst resolving the call to </a:t>
            </a:r>
            <a:r>
              <a:rPr lang="en-US" dirty="0" err="1"/>
              <a:t>myFunc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compiler then finds </a:t>
            </a:r>
            <a:r>
              <a:rPr lang="en-US" dirty="0" err="1"/>
              <a:t>myFunc</a:t>
            </a:r>
            <a:r>
              <a:rPr lang="en-US" dirty="0"/>
              <a:t> in that “</a:t>
            </a:r>
            <a:r>
              <a:rPr lang="en-US" dirty="0" err="1"/>
              <a:t>newspace</a:t>
            </a:r>
            <a:r>
              <a:rPr lang="en-US" dirty="0"/>
              <a:t>” namespace due to ADL, even though </a:t>
            </a:r>
            <a:r>
              <a:rPr lang="en-US" dirty="0" err="1"/>
              <a:t>myFunc</a:t>
            </a:r>
            <a:r>
              <a:rPr lang="en-US" dirty="0"/>
              <a:t> is not explicitly qualified with </a:t>
            </a:r>
            <a:r>
              <a:rPr lang="en-US" dirty="0" err="1"/>
              <a:t>newspace</a:t>
            </a:r>
            <a:r>
              <a:rPr lang="en-US" dirty="0"/>
              <a:t>::.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Consequently, </a:t>
            </a:r>
            <a:r>
              <a:rPr lang="en-US" b="1" dirty="0"/>
              <a:t>while explicit namespace qualification, i.e. </a:t>
            </a:r>
            <a:r>
              <a:rPr lang="en-US" b="1" dirty="0" err="1"/>
              <a:t>newspace</a:t>
            </a:r>
            <a:r>
              <a:rPr lang="en-US" b="1" dirty="0"/>
              <a:t>::</a:t>
            </a:r>
            <a:r>
              <a:rPr lang="en-US" b="1" dirty="0" err="1"/>
              <a:t>myFunc</a:t>
            </a:r>
            <a:r>
              <a:rPr lang="en-US" b="1" dirty="0"/>
              <a:t> would work, it's not required due to ADL.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115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Of course, there are two primary ways to work with a namespace in modern C++</a:t>
            </a:r>
          </a:p>
          <a:p>
            <a:endParaRPr lang="en-GB" dirty="0"/>
          </a:p>
          <a:p>
            <a:r>
              <a:rPr lang="en-GB" dirty="0"/>
              <a:t>Either:</a:t>
            </a:r>
          </a:p>
          <a:p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Use the </a:t>
            </a:r>
            <a:r>
              <a:rPr lang="en-GB" b="1" dirty="0"/>
              <a:t>N</a:t>
            </a:r>
            <a:r>
              <a:rPr lang="en-US" b="1" dirty="0" err="1"/>
              <a:t>amespace</a:t>
            </a:r>
            <a:r>
              <a:rPr lang="en-US" b="1" dirty="0"/>
              <a:t> Directive (using namespace, as above) – </a:t>
            </a:r>
            <a:r>
              <a:rPr lang="en-US" b="0" dirty="0"/>
              <a:t>b</a:t>
            </a:r>
            <a:r>
              <a:rPr lang="en-US" dirty="0"/>
              <a:t>rings all or specific members of a namespace into the current scope to avoid the need for full qualification</a:t>
            </a:r>
          </a:p>
          <a:p>
            <a:pPr marL="228600" indent="-228600">
              <a:buAutoNum type="arabicPeriod"/>
            </a:pPr>
            <a:r>
              <a:rPr lang="en-US" dirty="0"/>
              <a:t>Use </a:t>
            </a:r>
            <a:r>
              <a:rPr lang="en-US" b="1" dirty="0"/>
              <a:t>Fully Qualified Names (FQNs) - </a:t>
            </a:r>
            <a:r>
              <a:rPr lang="en-US" b="0" dirty="0"/>
              <a:t>a</a:t>
            </a:r>
            <a:r>
              <a:rPr lang="en-US" dirty="0"/>
              <a:t>ccessing members of a namespace by explicitly specifying the namespace, e.g. hopper::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Name pollution and potential collisions are a danger if the namespace directive is used, although it can be limited (to a function, for example) or the import of isolated names only from a namespace.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it can’t be used in a class definition – basically that’s not a recognized scope, i.e. like global or function.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0" dirty="0"/>
              <a:t>From C++ Standard (ISO/IEC 14882:2017):</a:t>
            </a:r>
          </a:p>
          <a:p>
            <a:r>
              <a:rPr lang="en-US" dirty="0"/>
              <a:t>“using-directive introduces the member names of a namespace into another namespace or scope and may not be used to bring names into class declarations.”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247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May be uniquely name-mangled to preserve “a” namespace.</a:t>
            </a:r>
          </a:p>
          <a:p>
            <a:endParaRPr lang="en-US" dirty="0"/>
          </a:p>
          <a:p>
            <a:r>
              <a:rPr lang="en-US" dirty="0"/>
              <a:t>An </a:t>
            </a:r>
            <a:r>
              <a:rPr lang="en-US" b="1" dirty="0"/>
              <a:t>anonymous namespace</a:t>
            </a:r>
            <a:r>
              <a:rPr lang="en-US" dirty="0"/>
              <a:t> in C++ is a feature that provides internal linkage to all the names declared within it, meaning that these names (variables, functions, classes, etc.) are </a:t>
            </a:r>
            <a:r>
              <a:rPr lang="en-US" b="1" dirty="0"/>
              <a:t>restricted to the translation unit</a:t>
            </a:r>
            <a:r>
              <a:rPr lang="en-US" dirty="0"/>
              <a:t> (source file) where the anonymous namespace is declared. </a:t>
            </a:r>
          </a:p>
          <a:p>
            <a:endParaRPr lang="en-US" dirty="0"/>
          </a:p>
          <a:p>
            <a:r>
              <a:rPr lang="en-US" dirty="0"/>
              <a:t>This effectively makes the names declared inside an anonymous namespace </a:t>
            </a:r>
            <a:r>
              <a:rPr lang="en-US" b="1" dirty="0"/>
              <a:t>local to the file</a:t>
            </a:r>
            <a:r>
              <a:rPr lang="en-US" dirty="0"/>
              <a:t> and inaccessible from other translation units.</a:t>
            </a:r>
          </a:p>
          <a:p>
            <a:endParaRPr lang="en-US" dirty="0"/>
          </a:p>
          <a:p>
            <a:r>
              <a:rPr lang="en-US" dirty="0"/>
              <a:t>This preferred modern C++ (post C++11) approach echoes the older technique of using the static keyword to achieve similar functionality by limiting the visibility of a function or global variable to the file. </a:t>
            </a:r>
          </a:p>
          <a:p>
            <a:endParaRPr lang="en-US" dirty="0"/>
          </a:p>
          <a:p>
            <a:r>
              <a:rPr lang="en-US" dirty="0"/>
              <a:t>However, there are dangers associated with this approach…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236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 uses static on global variables to limit their scope to the file.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This is not the C++ way!</a:t>
            </a:r>
          </a:p>
          <a:p>
            <a:endParaRPr lang="en-US" b="0" dirty="0">
              <a:solidFill>
                <a:srgbClr val="7CA66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Many issues could potentially result here:</a:t>
            </a:r>
          </a:p>
          <a:p>
            <a:endParaRPr lang="en-US" b="0" dirty="0">
              <a:solidFill>
                <a:srgbClr val="7CA668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Multiple definitions of the same things in unique translation unit copies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This duplication would lead to code “bloat” as each function etc. (albeit a copy) would be seen discretely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It’s an ODR (One Definition Rule) violation, i.e. </a:t>
            </a:r>
            <a:r>
              <a:rPr lang="en-US" dirty="0"/>
              <a:t>an object or a function must have </a:t>
            </a:r>
            <a:r>
              <a:rPr lang="en-US" b="1" dirty="0"/>
              <a:t>only one definition</a:t>
            </a:r>
            <a:r>
              <a:rPr lang="en-US" dirty="0"/>
              <a:t> across all translation units </a:t>
            </a:r>
            <a:endParaRPr lang="en-US" b="0" dirty="0">
              <a:solidFill>
                <a:srgbClr val="7CA668"/>
              </a:solidFill>
              <a:effectLst/>
              <a:latin typeface="Consolas" panose="020B06090202040302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Debug can become difficult due to resulting linkage issues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dirty="0"/>
              <a:t>Remember, using “named” namespaces is a reason for distinguishing multiple implementations – so anonymous namespaces can just invite trouble…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384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64196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85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  <p:sldLayoutId id="2147483720" r:id="rId33"/>
    <p:sldLayoutId id="2147483721" r:id="rId34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8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3425215"/>
            <a:ext cx="6596062" cy="2431485"/>
          </a:xfrm>
        </p:spPr>
        <p:txBody>
          <a:bodyPr anchor="t"/>
          <a:lstStyle/>
          <a:p>
            <a:r>
              <a:rPr lang="en-GB" sz="4800" dirty="0"/>
              <a:t>Advanced C++ Internals: Chapter 10: </a:t>
            </a:r>
            <a:br>
              <a:rPr lang="en-GB" sz="4800" dirty="0"/>
            </a:br>
            <a:r>
              <a:rPr lang="en-GB" sz="4800" i="1" dirty="0"/>
              <a:t>C++ Namespaces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ZACOCPPINT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1540F9-1DC3-879B-F25E-B38194F16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Modern C++ Additions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A5D2D-AEE0-08F9-59A4-69569C9F4B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88943" y="474773"/>
            <a:ext cx="7018273" cy="4094163"/>
          </a:xfrm>
        </p:spPr>
        <p:txBody>
          <a:bodyPr/>
          <a:lstStyle/>
          <a:p>
            <a:r>
              <a:rPr lang="en-GB" b="1" dirty="0"/>
              <a:t>Modern C++ modifications to namespace concepts include:</a:t>
            </a:r>
          </a:p>
          <a:p>
            <a:endParaRPr lang="en-GB" b="1" dirty="0"/>
          </a:p>
          <a:p>
            <a:r>
              <a:rPr lang="en-GB" b="1" dirty="0"/>
              <a:t>1. Namespace aliases (from the classic C++ era)</a:t>
            </a:r>
          </a:p>
          <a:p>
            <a:r>
              <a:rPr lang="en-GB" dirty="0"/>
              <a:t>Typically for convenient shortcuts for long or deep-nested namespaces</a:t>
            </a:r>
          </a:p>
          <a:p>
            <a:endParaRPr lang="en-GB" b="1" dirty="0"/>
          </a:p>
          <a:p>
            <a:r>
              <a:rPr lang="en-GB" b="1" dirty="0"/>
              <a:t>2. Improved nested namespaces  syntax (C++17)</a:t>
            </a:r>
          </a:p>
          <a:p>
            <a:r>
              <a:rPr lang="en-GB" dirty="0"/>
              <a:t>Declaring one namespace inside another, </a:t>
            </a:r>
            <a:r>
              <a:rPr lang="en-GB" dirty="0">
                <a:latin typeface="Consolas" panose="020B0609020204030204" pitchFamily="49" charset="0"/>
              </a:rPr>
              <a:t>namespace A::B::C {…}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Prevents need for nested braces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Less verbose syntax (- never a bad thing)</a:t>
            </a:r>
          </a:p>
          <a:p>
            <a:endParaRPr lang="en-GB" dirty="0"/>
          </a:p>
          <a:p>
            <a:r>
              <a:rPr lang="en-GB" b="1" dirty="0"/>
              <a:t>3. Inline Variables and Namespace Scope (C++17)</a:t>
            </a:r>
          </a:p>
          <a:p>
            <a:r>
              <a:rPr lang="en-GB" dirty="0"/>
              <a:t>To prevent risk of multiple definition errors across translation units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768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Namespaces (coding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961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Namespaces (reverse engineering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847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58270" y="552706"/>
            <a:ext cx="5748946" cy="3340805"/>
          </a:xfrm>
        </p:spPr>
        <p:txBody>
          <a:bodyPr/>
          <a:lstStyle/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Namespaces allow the programmer to organize their code by encapsulating identifiers (such as variables, functions, and classes) into a named scope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Prevents name collisions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Useful when combining code from multiple sources</a:t>
            </a:r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ADL (Argument Dependent Lookup) or Koenig Lookup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Essentially affects the scope resolution of function names based on argument types used in the call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Compiler will look up not just global namespace, but also the namespaces associated with the argument types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Great for operator overloading and generic programming</a:t>
            </a:r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Anonymous namespace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Uses </a:t>
            </a:r>
            <a:r>
              <a:rPr lang="en-US" b="1" dirty="0">
                <a:latin typeface="Consolas" panose="020B0609020204030204" pitchFamily="49" charset="0"/>
              </a:rPr>
              <a:t>namespace</a:t>
            </a:r>
            <a:r>
              <a:rPr lang="en-US" dirty="0"/>
              <a:t> keyword and set of braces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Anything declared within there is effectively only visible within the same TU (translation unit)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More modern, preferred technique, to using </a:t>
            </a:r>
            <a:r>
              <a:rPr lang="en-US" b="1" dirty="0">
                <a:latin typeface="Consolas" panose="020B0609020204030204" pitchFamily="49" charset="0"/>
              </a:rPr>
              <a:t>static</a:t>
            </a:r>
            <a:r>
              <a:rPr lang="en-US" dirty="0"/>
              <a:t> keyword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Modern C++ additions include: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Nested namespace syntax – which is less verbose</a:t>
            </a:r>
          </a:p>
          <a:p>
            <a:pPr lvl="1">
              <a:spcAft>
                <a:spcPts val="600"/>
              </a:spcAft>
            </a:pPr>
            <a:r>
              <a:rPr lang="en-US" dirty="0" err="1"/>
              <a:t>Inlined</a:t>
            </a:r>
            <a:r>
              <a:rPr lang="en-US" dirty="0"/>
              <a:t> variables to protect against multiple definitions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E8FDC-4C6C-840E-98D3-B96A1D95B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Useful resources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63CCD-4AD4-1761-4B32-C5D981EAE8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460984"/>
            <a:ext cx="7112978" cy="5859806"/>
          </a:xfrm>
        </p:spPr>
        <p:txBody>
          <a:bodyPr/>
          <a:lstStyle/>
          <a:p>
            <a:r>
              <a:rPr lang="en-US" b="1" dirty="0"/>
              <a:t>Websites and online resources</a:t>
            </a:r>
          </a:p>
          <a:p>
            <a:endParaRPr lang="en-US" dirty="0"/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C++ Standard Library (no date) cppreference.com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https://en.cppreference.com/w/cpp/standard_library (Accessed: 16 November 2023).</a:t>
            </a:r>
          </a:p>
          <a:p>
            <a:pPr algn="l"/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JTC1/SC22/WG21 - The C++ Standards Committee - ISOCPP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. Available at: https://www.open-std.org/jtc1/sc22/wg21/ (Accessed: 16 November 2023).</a:t>
            </a:r>
          </a:p>
          <a:p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686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Review of Chapter’s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842796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>
                <a:solidFill>
                  <a:schemeClr val="bg1"/>
                </a:solidFill>
              </a:rPr>
              <a:t>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6869151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Learning Outcomes:</a:t>
            </a:r>
          </a:p>
          <a:p>
            <a:pPr algn="l"/>
            <a:endParaRPr lang="en-GB" b="1" dirty="0"/>
          </a:p>
          <a:p>
            <a:pPr algn="l"/>
            <a:r>
              <a:rPr lang="en-GB" dirty="0"/>
              <a:t>By the completion of this chapter, you…</a:t>
            </a:r>
          </a:p>
          <a:p>
            <a:pPr algn="l"/>
            <a:endParaRPr lang="en-GB" b="1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Must be able to </a:t>
            </a:r>
            <a:r>
              <a:rPr lang="en-US" dirty="0"/>
              <a:t>describe the importance of namespaces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Should be able to </a:t>
            </a:r>
            <a:r>
              <a:rPr lang="en-US" dirty="0"/>
              <a:t>control namespaces appropriately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Could be able to </a:t>
            </a:r>
            <a:r>
              <a:rPr lang="en-US" dirty="0"/>
              <a:t>identify the impact of namespace in memory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 algn="l"/>
            <a:r>
              <a:rPr lang="en-GB" b="1" dirty="0"/>
              <a:t>Please review these learning outcomes at chapter's end.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94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i="1" cap="none" dirty="0"/>
              <a:t>C++ Namespaces</a:t>
            </a:r>
            <a:endParaRPr lang="en-GB" sz="2800" cap="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5676" y="373714"/>
            <a:ext cx="3421062" cy="61105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Learning Journey: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Introducing namespaces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Namespaces for Helper Functions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ADL, Koenig Lookup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Namespace Directive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Anonymous Namespace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100" dirty="0"/>
              <a:t>Anonymous Namespace in Header File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100" dirty="0"/>
              <a:t>Modern C++ Additions</a:t>
            </a: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#13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Namespaces from a coding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#14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Namespaces from a reverse engineering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Summary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>
              <a:lnSpc>
                <a:spcPct val="100000"/>
              </a:lnSpc>
              <a:buSzPct val="115000"/>
            </a:pPr>
            <a:r>
              <a:rPr lang="en-GB" sz="1100" dirty="0"/>
              <a:t>Useful links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404528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dirty="0"/>
              <a:t>Must be able to describe the importance of namespaces</a:t>
            </a:r>
          </a:p>
          <a:p>
            <a:pPr lvl="1"/>
            <a:r>
              <a:rPr lang="en-US" sz="1100" dirty="0"/>
              <a:t>Should be able to control namespaces appropriately</a:t>
            </a:r>
          </a:p>
          <a:p>
            <a:pPr lvl="1"/>
            <a:r>
              <a:rPr lang="en-US" sz="1100" dirty="0"/>
              <a:t>Could be able to identify the impact of namespace in memory</a:t>
            </a:r>
          </a:p>
        </p:txBody>
      </p:sp>
    </p:spTree>
    <p:extLst>
      <p:ext uri="{BB962C8B-B14F-4D97-AF65-F5344CB8AC3E}">
        <p14:creationId xmlns:p14="http://schemas.microsoft.com/office/powerpoint/2010/main" val="2893520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A24EAF-BEB9-6654-5C77-C74B9B402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Introducing Namespaces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1C089-FBCC-2987-66AD-EDFB6DCB52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1" y="470264"/>
            <a:ext cx="7274405" cy="4973884"/>
          </a:xfrm>
        </p:spPr>
        <p:txBody>
          <a:bodyPr/>
          <a:lstStyle/>
          <a:p>
            <a:r>
              <a:rPr lang="en-US" sz="1800" b="1" dirty="0"/>
              <a:t>Scope for names(!)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Created implicitly by braces: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Code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Loop / Branch / Switch bodies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Function bodies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Class definitions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Class-</a:t>
            </a:r>
            <a:r>
              <a:rPr lang="en-US" sz="1800" dirty="0" err="1"/>
              <a:t>enums</a:t>
            </a:r>
            <a:endParaRPr lang="en-US" sz="1800" dirty="0"/>
          </a:p>
          <a:p>
            <a:pPr marL="465138" lvl="1" indent="-190500">
              <a:buFont typeface="Courier New" panose="02070309020205020404" pitchFamily="49" charset="0"/>
              <a:buChar char="o"/>
            </a:pPr>
            <a:r>
              <a:rPr lang="en-US" sz="1400" dirty="0"/>
              <a:t>    but not C-style </a:t>
            </a:r>
            <a:r>
              <a:rPr lang="en-US" sz="1400" dirty="0" err="1"/>
              <a:t>enums</a:t>
            </a:r>
            <a:r>
              <a:rPr lang="en-US" sz="1400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Files do NOT create a namespace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Explicitly named namespaces - may span multiple files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87738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0821C4-6809-B632-3FF6-F95669CE0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Namespaces for Helper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E7F7A-6A38-CD86-D9AF-5DAE4A51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58781" y="4115045"/>
            <a:ext cx="7341482" cy="16559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avoid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+mn-lt"/>
              </a:rPr>
              <a:t>unscoped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 free-functions polluting global namespace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>
                <a:solidFill>
                  <a:srgbClr val="000000"/>
                </a:solidFill>
                <a:effectLst/>
                <a:latin typeface="+mn-lt"/>
              </a:rPr>
              <a:t>scope 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free-functions with the class they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g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uidelines: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all_lower_snake_case_names</a:t>
            </a:r>
            <a:endParaRPr lang="en-US" sz="1800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GB" sz="18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F219E-5DFE-FE27-B500-2B1BBCC2882B}"/>
              </a:ext>
            </a:extLst>
          </p:cNvPr>
          <p:cNvSpPr txBox="1"/>
          <p:nvPr/>
        </p:nvSpPr>
        <p:spPr>
          <a:xfrm>
            <a:off x="4558782" y="383683"/>
            <a:ext cx="6897344" cy="3535174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hopper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Hopper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&lt;=&gt; (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Hopper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_content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&lt;=&gt;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required; }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&lt;=&gt; (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Hopper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) {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required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&lt;=&gt;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_content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== (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Hopper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lhs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_content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required; }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== (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Hopper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) {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required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rhs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_content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7F529-D708-5DF0-8DC1-2200DEA5A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383683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44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94EF8C-1EC5-D0A2-DDFA-9096BAD659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cap="none" dirty="0"/>
              <a:t>ADL, Koenig Lookup</a:t>
            </a:r>
            <a:endParaRPr lang="en-GB" sz="40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7E8FB-BAAE-DD7F-9C3E-A5138366FB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7315" y="566212"/>
            <a:ext cx="6918687" cy="4094163"/>
          </a:xfrm>
        </p:spPr>
        <p:txBody>
          <a:bodyPr/>
          <a:lstStyle/>
          <a:p>
            <a:pPr marL="342900" indent="-342900">
              <a:buAutoNum type="alphaUcPeriod" startAt="17"/>
            </a:pPr>
            <a:r>
              <a:rPr lang="en-US" sz="1800" b="1" dirty="0">
                <a:solidFill>
                  <a:srgbClr val="000000"/>
                </a:solidFill>
                <a:effectLst/>
                <a:latin typeface="+mn-lt"/>
              </a:rPr>
              <a:t>How does compiler find operators scoped by a namespace?</a:t>
            </a: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+mn-lt"/>
              </a:rPr>
              <a:t>A.  ADL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It looks in the namespaces associated with the type of function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Often no need for explicit 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 directives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+mn-lt"/>
              </a:rPr>
              <a:t>Case in point:</a:t>
            </a:r>
          </a:p>
          <a:p>
            <a:endParaRPr lang="en-GB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35B04-21E4-D159-FCBF-4C2AA973A792}"/>
              </a:ext>
            </a:extLst>
          </p:cNvPr>
          <p:cNvSpPr txBox="1"/>
          <p:nvPr/>
        </p:nvSpPr>
        <p:spPr>
          <a:xfrm>
            <a:off x="4647986" y="3703589"/>
            <a:ext cx="6897344" cy="2098261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&lt;string&gt;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 str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str;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EE3A3-62B4-8F91-5A6F-51E7C1B87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363" y="3703589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657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F28A03-0E75-71AB-4919-E40AFDB99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Further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87106-720D-062B-15EB-2BF0860532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36692" y="527024"/>
            <a:ext cx="5803900" cy="4094163"/>
          </a:xfrm>
        </p:spPr>
        <p:txBody>
          <a:bodyPr/>
          <a:lstStyle/>
          <a:p>
            <a:r>
              <a:rPr lang="en-GB" sz="1800" b="1" dirty="0"/>
              <a:t>One to consider…</a:t>
            </a:r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r>
              <a:rPr lang="en-GB" sz="1800" b="1" dirty="0"/>
              <a:t>Does this compile?  If so, how and why?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7DD7B-69D7-CF40-BAC2-CDC4BED79B23}"/>
              </a:ext>
            </a:extLst>
          </p:cNvPr>
          <p:cNvSpPr txBox="1"/>
          <p:nvPr/>
        </p:nvSpPr>
        <p:spPr>
          <a:xfrm>
            <a:off x="4736692" y="983963"/>
            <a:ext cx="6093822" cy="452431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newspace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MyData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{};</a:t>
            </a:r>
          </a:p>
          <a:p>
            <a:b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myFunc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MyData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"Hello!"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newspace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MyData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myFunc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8665A-274E-08FC-7F89-8A8CA1B71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398" y="983963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734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231F47-5E2C-7C42-FA90-5A132CD3F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Namespace Directive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ECADB-1775-D11C-2DA0-63B2DE5EFA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58781" y="1381918"/>
            <a:ext cx="7453221" cy="4094163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+mn-lt"/>
              </a:rPr>
              <a:t>C</a:t>
            </a:r>
            <a:r>
              <a:rPr lang="en-US" b="1" dirty="0">
                <a:solidFill>
                  <a:srgbClr val="000000"/>
                </a:solidFill>
                <a:effectLst/>
                <a:latin typeface="+mn-lt"/>
              </a:rPr>
              <a:t>lient can bring names into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may be done at global, namespace or function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but not in a class definition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27180-2F6B-1F60-0956-1731F2DAB25D}"/>
              </a:ext>
            </a:extLst>
          </p:cNvPr>
          <p:cNvSpPr txBox="1"/>
          <p:nvPr/>
        </p:nvSpPr>
        <p:spPr>
          <a:xfrm>
            <a:off x="4558782" y="383682"/>
            <a:ext cx="6897344" cy="765849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hopper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875B4-B92B-B552-A5A8-C0768D8B6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383682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976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1CC2EC-283D-B8D8-51D0-01582673BE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Anonymous Namespace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C2D20-3A79-0176-F4B0-CD4C97ABD8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49755" y="2752109"/>
            <a:ext cx="5803900" cy="18910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Scope any entity, including class definitions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Gives Local-Linkage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No entry in Symbol Table*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Better than global static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198FF-FA7F-68F3-AEED-CE5B28D471BC}"/>
              </a:ext>
            </a:extLst>
          </p:cNvPr>
          <p:cNvSpPr txBox="1"/>
          <p:nvPr/>
        </p:nvSpPr>
        <p:spPr>
          <a:xfrm>
            <a:off x="4749755" y="463853"/>
            <a:ext cx="6667182" cy="2098261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T03.2_DrinkMachine.cpp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Private Free Functions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char*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add_sugar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with sugar"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84B32-D71E-4DD6-D298-6F380502B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498" y="463853"/>
            <a:ext cx="395908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615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A6586F-B847-84B3-B344-E94C3EF98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cap="none" dirty="0"/>
              <a:t>Anonymous Namespace in Header File</a:t>
            </a:r>
            <a:endParaRPr lang="en-GB" sz="40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D693B-649F-09EF-454D-273DB3AAD8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49755" y="2791298"/>
            <a:ext cx="6667182" cy="1668981"/>
          </a:xfrm>
        </p:spPr>
        <p:txBody>
          <a:bodyPr/>
          <a:lstStyle/>
          <a:p>
            <a:endParaRPr lang="en-US" sz="1800" b="0" dirty="0">
              <a:solidFill>
                <a:srgbClr val="000000"/>
              </a:solidFill>
              <a:effectLst/>
              <a:latin typeface="+mn-lt"/>
            </a:endParaRPr>
          </a:p>
          <a:p>
            <a:pPr marL="979488"/>
            <a:r>
              <a:rPr lang="en-US" sz="1800" b="1" dirty="0">
                <a:solidFill>
                  <a:srgbClr val="000000"/>
                </a:solidFill>
                <a:effectLst/>
                <a:latin typeface="+mn-lt"/>
              </a:rPr>
              <a:t>Oops…</a:t>
            </a:r>
          </a:p>
          <a:p>
            <a:pPr marL="979488"/>
            <a:r>
              <a:rPr lang="en-US" sz="1800" b="1" dirty="0">
                <a:solidFill>
                  <a:srgbClr val="000000"/>
                </a:solidFill>
                <a:effectLst/>
                <a:latin typeface="+mn-lt"/>
              </a:rPr>
              <a:t>Never do this!</a:t>
            </a:r>
          </a:p>
          <a:p>
            <a:endParaRPr lang="en-US" sz="1800" b="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Anyone ‘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+mn-lt"/>
              </a:rPr>
              <a:t>'ing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 your header-file gets the entire anonymous namespace!</a:t>
            </a:r>
          </a:p>
          <a:p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There are many potential consequences of doing this…</a:t>
            </a:r>
          </a:p>
          <a:p>
            <a:endParaRPr lang="en-US" sz="1800" b="0" dirty="0">
              <a:solidFill>
                <a:srgbClr val="000000"/>
              </a:solidFill>
              <a:effectLst/>
              <a:latin typeface="+mn-lt"/>
            </a:endParaRPr>
          </a:p>
          <a:p>
            <a:endParaRPr lang="en-GB" sz="18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C216AB-A87E-10E2-A0F8-B64EE048030F}"/>
              </a:ext>
            </a:extLst>
          </p:cNvPr>
          <p:cNvSpPr txBox="1"/>
          <p:nvPr/>
        </p:nvSpPr>
        <p:spPr>
          <a:xfrm>
            <a:off x="4749755" y="463853"/>
            <a:ext cx="6667182" cy="2098261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US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6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any_file.h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Not so private!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compiler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generated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char*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add_sugar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with sugar"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compiler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generated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inserted by compiler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129AD-F6F6-E54E-27E5-11FE1DEB8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498" y="463853"/>
            <a:ext cx="395908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Warning with solid fill">
            <a:extLst>
              <a:ext uri="{FF2B5EF4-FFF2-40B4-BE49-F238E27FC236}">
                <a16:creationId xmlns:a16="http://schemas.microsoft.com/office/drawing/2014/main" id="{C513B18A-931A-BB02-EA4E-00CC9CFBE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9897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32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14649</TotalTime>
  <Words>1987</Words>
  <Application>Microsoft Office PowerPoint</Application>
  <PresentationFormat>Widescreen</PresentationFormat>
  <Paragraphs>322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Consolas</vt:lpstr>
      <vt:lpstr>Courier New</vt:lpstr>
      <vt:lpstr>Krana Fat B</vt:lpstr>
      <vt:lpstr>Montserrat</vt:lpstr>
      <vt:lpstr>Montserrat Black</vt:lpstr>
      <vt:lpstr>Segoe UI</vt:lpstr>
      <vt:lpstr>Söhne</vt:lpstr>
      <vt:lpstr>Office Theme</vt:lpstr>
      <vt:lpstr>Advanced C++ Internals: Chapter 10:  C++ Namespaces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C++ Internals Lab #13</vt:lpstr>
      <vt:lpstr>C++ Internals Lab #14</vt:lpstr>
      <vt:lpstr>PowerPoint Presentation</vt:lpstr>
      <vt:lpstr>Any questions?</vt:lpstr>
      <vt:lpstr>Appendices</vt:lpstr>
      <vt:lpstr>PowerPoint Presentation</vt:lpstr>
      <vt:lpstr>Review of Chapter’s Learning Outcomes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Mark Fishpool</cp:lastModifiedBy>
  <cp:revision>1164</cp:revision>
  <cp:lastPrinted>2019-07-11T13:24:49Z</cp:lastPrinted>
  <dcterms:created xsi:type="dcterms:W3CDTF">2019-07-10T13:11:53Z</dcterms:created>
  <dcterms:modified xsi:type="dcterms:W3CDTF">2024-10-02T13:26:45Z</dcterms:modified>
  <cp:category/>
</cp:coreProperties>
</file>